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22" r:id="rId2"/>
    <p:sldId id="500" r:id="rId3"/>
    <p:sldId id="505" r:id="rId4"/>
    <p:sldId id="499" r:id="rId5"/>
    <p:sldId id="509" r:id="rId6"/>
    <p:sldId id="508" r:id="rId7"/>
    <p:sldId id="511" r:id="rId8"/>
    <p:sldId id="502" r:id="rId9"/>
    <p:sldId id="512" r:id="rId10"/>
    <p:sldId id="517" r:id="rId11"/>
    <p:sldId id="514" r:id="rId12"/>
    <p:sldId id="515" r:id="rId13"/>
    <p:sldId id="516" r:id="rId14"/>
    <p:sldId id="451" r:id="rId15"/>
  </p:sldIdLst>
  <p:sldSz cx="9906000" cy="6858000" type="A4"/>
  <p:notesSz cx="6808788" cy="9940925"/>
  <p:embeddedFontLst>
    <p:embeddedFont>
      <p:font typeface="Lato" panose="020B0604020202020204" charset="0"/>
      <p:regular r:id="rId18"/>
      <p:bold r:id="rId19"/>
      <p:italic r:id="rId20"/>
      <p:boldItalic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Tahoma" panose="020B0604030504040204" pitchFamily="34" charset="0"/>
      <p:regular r:id="rId26"/>
      <p:bold r:id="rId27"/>
    </p:embeddedFont>
  </p:embeddedFontLst>
  <p:defaultTextStyle>
    <a:defPPr>
      <a:defRPr lang="ru-RU"/>
    </a:defPPr>
    <a:lvl1pPr marL="0" algn="l" defTabSz="89285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46428" algn="l" defTabSz="89285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892855" algn="l" defTabSz="89285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339282" algn="l" defTabSz="89285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785710" algn="l" defTabSz="89285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232137" algn="l" defTabSz="89285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678565" algn="l" defTabSz="89285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3124992" algn="l" defTabSz="89285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571419" algn="l" defTabSz="89285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EF90AC3-D51D-4AC0-AF8A-D74C4192F2A5}">
          <p14:sldIdLst>
            <p14:sldId id="322"/>
            <p14:sldId id="500"/>
          </p14:sldIdLst>
        </p14:section>
        <p14:section name="Раздел без заголовка" id="{4D4EFDC3-888B-4861-A279-96B7DBC3552C}">
          <p14:sldIdLst>
            <p14:sldId id="505"/>
            <p14:sldId id="499"/>
            <p14:sldId id="509"/>
            <p14:sldId id="508"/>
            <p14:sldId id="511"/>
            <p14:sldId id="502"/>
            <p14:sldId id="512"/>
            <p14:sldId id="517"/>
            <p14:sldId id="514"/>
            <p14:sldId id="515"/>
            <p14:sldId id="516"/>
            <p14:sldId id="451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3498">
          <p15:clr>
            <a:srgbClr val="A4A3A4"/>
          </p15:clr>
        </p15:guide>
        <p15:guide id="2" pos="589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  <p15:guide id="3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1C35"/>
    <a:srgbClr val="0D75BA"/>
    <a:srgbClr val="B0B0B0"/>
    <a:srgbClr val="22BA59"/>
    <a:srgbClr val="ED9A00"/>
    <a:srgbClr val="1DD6B7"/>
    <a:srgbClr val="D61D7D"/>
    <a:srgbClr val="3498DB"/>
    <a:srgbClr val="E4594E"/>
    <a:srgbClr val="D6DB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8736" autoAdjust="0"/>
    <p:restoredTop sz="94473" autoAdjust="0"/>
  </p:normalViewPr>
  <p:slideViewPr>
    <p:cSldViewPr>
      <p:cViewPr varScale="1">
        <p:scale>
          <a:sx n="110" d="100"/>
          <a:sy n="110" d="100"/>
        </p:scale>
        <p:origin x="-1320" y="-96"/>
      </p:cViewPr>
      <p:guideLst>
        <p:guide orient="horz" pos="3498"/>
        <p:guide pos="589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3" d="100"/>
          <a:sy n="73" d="100"/>
        </p:scale>
        <p:origin x="-3240" y="-114"/>
      </p:cViewPr>
      <p:guideLst>
        <p:guide orient="horz" pos="3132"/>
        <p:guide pos="2145"/>
        <p:guide pos="2146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883648494545"/>
          <c:y val="4.5655963647787054E-2"/>
          <c:w val="0.59159674115931671"/>
          <c:h val="0.92273606151912957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Заголовок</c:v>
                </c:pt>
              </c:strCache>
            </c:strRef>
          </c:tx>
          <c:explosion val="7"/>
          <c:dPt>
            <c:idx val="3"/>
            <c:bubble3D val="0"/>
          </c:dPt>
          <c:dPt>
            <c:idx val="4"/>
            <c:bubble3D val="0"/>
            <c:spPr>
              <a:solidFill>
                <a:srgbClr val="ED9A00"/>
              </a:solidFill>
            </c:spPr>
          </c:dPt>
          <c:cat>
            <c:strRef>
              <c:f>Лист1!$A$2:$A$6</c:f>
              <c:strCache>
                <c:ptCount val="5"/>
                <c:pt idx="0">
                  <c:v>Высокая категория риска</c:v>
                </c:pt>
                <c:pt idx="1">
                  <c:v>Значительная категория риска</c:v>
                </c:pt>
                <c:pt idx="2">
                  <c:v>Средняя категория риска</c:v>
                </c:pt>
                <c:pt idx="3">
                  <c:v>Умеренная категория риска</c:v>
                </c:pt>
                <c:pt idx="4">
                  <c:v>Низкая категория риска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0.4</c:v>
                </c:pt>
                <c:pt idx="1">
                  <c:v>2.7</c:v>
                </c:pt>
                <c:pt idx="2">
                  <c:v>4.0999999999999996</c:v>
                </c:pt>
                <c:pt idx="3">
                  <c:v>39.5</c:v>
                </c:pt>
                <c:pt idx="4">
                  <c:v>53.3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0.61615</cdr:y>
    </cdr:from>
    <cdr:to>
      <cdr:x>0.22981</cdr:x>
      <cdr:y>0.70251</cdr:y>
    </cdr:to>
    <cdr:sp macro="" textlink="">
      <cdr:nvSpPr>
        <cdr:cNvPr id="2" name="TextBox 28"/>
        <cdr:cNvSpPr txBox="1"/>
      </cdr:nvSpPr>
      <cdr:spPr>
        <a:xfrm xmlns:a="http://schemas.openxmlformats.org/drawingml/2006/main">
          <a:off x="0" y="2086014"/>
          <a:ext cx="647963" cy="292388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 sz="1300" dirty="0">
            <a:solidFill>
              <a:srgbClr val="0068AB"/>
            </a:solidFill>
            <a:latin typeface="a_PlakatTitul" panose="020B0802030202020200" pitchFamily="34" charset="-52"/>
            <a:cs typeface="Lato Black" pitchFamily="34" charset="0"/>
          </a:endParaRPr>
        </a:p>
      </cdr:txBody>
    </cdr:sp>
  </cdr:relSizeAnchor>
  <cdr:relSizeAnchor xmlns:cdr="http://schemas.openxmlformats.org/drawingml/2006/chartDrawing">
    <cdr:from>
      <cdr:x>0.01802</cdr:x>
      <cdr:y>0.63115</cdr:y>
    </cdr:from>
    <cdr:to>
      <cdr:x>0.24783</cdr:x>
      <cdr:y>0.71752</cdr:y>
    </cdr:to>
    <cdr:sp macro="" textlink="">
      <cdr:nvSpPr>
        <cdr:cNvPr id="3" name="TextBox 28"/>
        <cdr:cNvSpPr txBox="1"/>
      </cdr:nvSpPr>
      <cdr:spPr>
        <a:xfrm xmlns:a="http://schemas.openxmlformats.org/drawingml/2006/main">
          <a:off x="50800" y="2136814"/>
          <a:ext cx="647963" cy="292388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 sz="1300" dirty="0">
            <a:solidFill>
              <a:srgbClr val="0068AB"/>
            </a:solidFill>
            <a:latin typeface="a_PlakatTitul" panose="020B0802030202020200" pitchFamily="34" charset="-52"/>
            <a:cs typeface="Lato Black" pitchFamily="34" charset="0"/>
          </a:endParaRPr>
        </a:p>
      </cdr:txBody>
    </cdr:sp>
  </cdr:relSizeAnchor>
  <cdr:relSizeAnchor xmlns:cdr="http://schemas.openxmlformats.org/drawingml/2006/chartDrawing">
    <cdr:from>
      <cdr:x>0.01802</cdr:x>
      <cdr:y>0.63115</cdr:y>
    </cdr:from>
    <cdr:to>
      <cdr:x>0.24783</cdr:x>
      <cdr:y>0.71752</cdr:y>
    </cdr:to>
    <cdr:sp macro="" textlink="">
      <cdr:nvSpPr>
        <cdr:cNvPr id="4" name="TextBox 28"/>
        <cdr:cNvSpPr txBox="1"/>
      </cdr:nvSpPr>
      <cdr:spPr>
        <a:xfrm xmlns:a="http://schemas.openxmlformats.org/drawingml/2006/main">
          <a:off x="50800" y="2136814"/>
          <a:ext cx="647963" cy="292388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 sz="1300" dirty="0">
            <a:solidFill>
              <a:srgbClr val="0068AB"/>
            </a:solidFill>
            <a:latin typeface="a_PlakatTitul" panose="020B0802030202020200" pitchFamily="34" charset="-52"/>
            <a:cs typeface="Lato Black" pitchFamily="34" charset="0"/>
          </a:endParaRPr>
        </a:p>
      </cdr:txBody>
    </cdr:sp>
  </cdr:relSizeAnchor>
  <cdr:relSizeAnchor xmlns:cdr="http://schemas.openxmlformats.org/drawingml/2006/chartDrawing">
    <cdr:from>
      <cdr:x>0.03104</cdr:x>
      <cdr:y>0.66537</cdr:y>
    </cdr:from>
    <cdr:to>
      <cdr:x>0.26085</cdr:x>
      <cdr:y>0.75173</cdr:y>
    </cdr:to>
    <cdr:sp macro="" textlink="">
      <cdr:nvSpPr>
        <cdr:cNvPr id="5" name="TextBox 28"/>
        <cdr:cNvSpPr txBox="1"/>
      </cdr:nvSpPr>
      <cdr:spPr>
        <a:xfrm xmlns:a="http://schemas.openxmlformats.org/drawingml/2006/main">
          <a:off x="87526" y="2252641"/>
          <a:ext cx="647963" cy="292388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 sz="1300" dirty="0">
            <a:solidFill>
              <a:srgbClr val="0068AB"/>
            </a:solidFill>
            <a:latin typeface="a_PlakatTitul" panose="020B0802030202020200" pitchFamily="34" charset="-52"/>
            <a:cs typeface="Lato Black" pitchFamily="34" charset="0"/>
          </a:endParaRPr>
        </a:p>
      </cdr:txBody>
    </cdr:sp>
  </cdr:relSizeAnchor>
  <cdr:relSizeAnchor xmlns:cdr="http://schemas.openxmlformats.org/drawingml/2006/chartDrawing">
    <cdr:from>
      <cdr:x>0.77019</cdr:x>
      <cdr:y>0.65264</cdr:y>
    </cdr:from>
    <cdr:to>
      <cdr:x>1</cdr:x>
      <cdr:y>0.739</cdr:y>
    </cdr:to>
    <cdr:sp macro="" textlink="">
      <cdr:nvSpPr>
        <cdr:cNvPr id="6" name="TextBox 28"/>
        <cdr:cNvSpPr txBox="1"/>
      </cdr:nvSpPr>
      <cdr:spPr>
        <a:xfrm xmlns:a="http://schemas.openxmlformats.org/drawingml/2006/main">
          <a:off x="2171598" y="2209538"/>
          <a:ext cx="647963" cy="292388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 sz="1300" dirty="0">
            <a:solidFill>
              <a:srgbClr val="0068AB"/>
            </a:solidFill>
            <a:latin typeface="a_PlakatTitul" panose="020B0802030202020200" pitchFamily="34" charset="-52"/>
            <a:cs typeface="Lato Black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51217" cy="497523"/>
          </a:xfrm>
          <a:prstGeom prst="rect">
            <a:avLst/>
          </a:prstGeom>
        </p:spPr>
        <p:txBody>
          <a:bodyPr vert="horz" lIns="91685" tIns="45843" rIns="91685" bIns="4584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5981" y="1"/>
            <a:ext cx="2951217" cy="497523"/>
          </a:xfrm>
          <a:prstGeom prst="rect">
            <a:avLst/>
          </a:prstGeom>
        </p:spPr>
        <p:txBody>
          <a:bodyPr vert="horz" lIns="91685" tIns="45843" rIns="91685" bIns="45843" rtlCol="0"/>
          <a:lstStyle>
            <a:lvl1pPr algn="r">
              <a:defRPr sz="1200"/>
            </a:lvl1pPr>
          </a:lstStyle>
          <a:p>
            <a:fld id="{C4F69FD8-E527-4224-8775-F42590877C79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41814"/>
            <a:ext cx="2951217" cy="497523"/>
          </a:xfrm>
          <a:prstGeom prst="rect">
            <a:avLst/>
          </a:prstGeom>
        </p:spPr>
        <p:txBody>
          <a:bodyPr vert="horz" lIns="91685" tIns="45843" rIns="91685" bIns="4584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5981" y="9441814"/>
            <a:ext cx="2951217" cy="497523"/>
          </a:xfrm>
          <a:prstGeom prst="rect">
            <a:avLst/>
          </a:prstGeom>
        </p:spPr>
        <p:txBody>
          <a:bodyPr vert="horz" lIns="91685" tIns="45843" rIns="91685" bIns="45843" rtlCol="0" anchor="b"/>
          <a:lstStyle>
            <a:lvl1pPr algn="r">
              <a:defRPr sz="1200"/>
            </a:lvl1pPr>
          </a:lstStyle>
          <a:p>
            <a:fld id="{D4035532-1785-4AE4-B825-8D9233C0A6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308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8578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928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46428" algn="l" defTabSz="8928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892855" algn="l" defTabSz="8928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39282" algn="l" defTabSz="8928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785710" algn="l" defTabSz="8928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32137" algn="l" defTabSz="8928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678565" algn="l" defTabSz="8928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24992" algn="l" defTabSz="8928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571419" algn="l" defTabSz="8928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83212" cy="3727450"/>
          </a:xfrm>
          <a:prstGeom prst="rect">
            <a:avLst/>
          </a:prstGeo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80880" y="4721942"/>
            <a:ext cx="5447030" cy="4473416"/>
          </a:xfrm>
          <a:prstGeom prst="rect">
            <a:avLst/>
          </a:prstGeom>
        </p:spPr>
        <p:txBody>
          <a:bodyPr lIns="91685" tIns="45843" rIns="91685" bIns="45843"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3856739" y="9442156"/>
            <a:ext cx="2950475" cy="497045"/>
          </a:xfrm>
          <a:prstGeom prst="rect">
            <a:avLst/>
          </a:prstGeom>
        </p:spPr>
        <p:txBody>
          <a:bodyPr lIns="91685" tIns="45843" rIns="91685" bIns="45843"/>
          <a:lstStyle/>
          <a:p>
            <a:fld id="{CB0CDA66-2285-4022-A763-D2C514226788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77343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712788" y="746125"/>
            <a:ext cx="5383212" cy="37258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xfrm>
            <a:off x="680562" y="4721663"/>
            <a:ext cx="5447666" cy="447365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26" tIns="45764" rIns="91526" bIns="45764"/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712788" y="746125"/>
            <a:ext cx="5383212" cy="37258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64515" name="Заметки 2"/>
          <p:cNvSpPr>
            <a:spLocks noGrp="1"/>
          </p:cNvSpPr>
          <p:nvPr>
            <p:ph type="body" idx="1"/>
          </p:nvPr>
        </p:nvSpPr>
        <p:spPr bwMode="auto">
          <a:xfrm>
            <a:off x="680559" y="4722261"/>
            <a:ext cx="5447674" cy="447245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36" tIns="45769" rIns="91536" bIns="45769"/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712788" y="746125"/>
            <a:ext cx="5383212" cy="37258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xfrm>
            <a:off x="680562" y="4721663"/>
            <a:ext cx="5447666" cy="447365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26" tIns="45764" rIns="91526" bIns="45764"/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712788" y="746125"/>
            <a:ext cx="5383212" cy="37258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xfrm>
            <a:off x="680562" y="4721663"/>
            <a:ext cx="5447666" cy="447365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26" tIns="45764" rIns="91526" bIns="45764"/>
          <a:lstStyle/>
          <a:p>
            <a:pPr marL="0" marR="0" indent="0" algn="ctr" defTabSz="8928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Электростанция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Коссе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(ГРЭС-1), 1945 год </a:t>
            </a:r>
            <a:endParaRPr lang="ru-RU" altLang="ru-RU" dirty="0" smtClean="0"/>
          </a:p>
          <a:p>
            <a:pPr algn="ctr" eaLnBrk="1" hangingPunct="1">
              <a:spcBef>
                <a:spcPct val="0"/>
              </a:spcBef>
            </a:pPr>
            <a:endParaRPr lang="ru-RU" altLang="ru-RU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712788" y="746125"/>
            <a:ext cx="5383212" cy="37258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xfrm>
            <a:off x="680562" y="4721663"/>
            <a:ext cx="5447666" cy="447365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26" tIns="45764" rIns="91526" bIns="45764"/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712788" y="746125"/>
            <a:ext cx="5383212" cy="37258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xfrm>
            <a:off x="680562" y="4721663"/>
            <a:ext cx="5447666" cy="447365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26" tIns="45764" rIns="91526" bIns="45764"/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712788" y="746125"/>
            <a:ext cx="5383212" cy="37258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xfrm>
            <a:off x="680562" y="4721663"/>
            <a:ext cx="5447666" cy="447365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26" tIns="45764" rIns="91526" bIns="45764"/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712788" y="746125"/>
            <a:ext cx="5383212" cy="37258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xfrm>
            <a:off x="680562" y="4721663"/>
            <a:ext cx="5447666" cy="447365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26" tIns="45764" rIns="91526" bIns="45764"/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712788" y="746125"/>
            <a:ext cx="5383212" cy="37258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xfrm>
            <a:off x="680562" y="4721662"/>
            <a:ext cx="5447666" cy="447365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36" tIns="45769" rIns="91536" bIns="45769"/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712788" y="746125"/>
            <a:ext cx="5383212" cy="37258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xfrm>
            <a:off x="680562" y="4721663"/>
            <a:ext cx="5447666" cy="447365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26" tIns="45764" rIns="91526" bIns="45764"/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7"/>
            <a:ext cx="84201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1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464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928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392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857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321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785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24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714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9A5B6-2F61-4A0F-8AA7-D7B3446154C7}" type="datetime1">
              <a:rPr lang="ru-RU" smtClean="0"/>
              <a:t>04.09.2026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BCC0A-00F6-499C-993A-1D3EDBFF437A}" type="datetime1">
              <a:rPr lang="ru-RU" smtClean="0"/>
              <a:t>04.09.2026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1" y="274640"/>
            <a:ext cx="222885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0"/>
            <a:ext cx="652145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43C48-3E39-4B1D-A96F-79B23B7799D4}" type="datetime1">
              <a:rPr lang="ru-RU" smtClean="0"/>
              <a:t>04.09.2026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FC97B-F9A4-440E-A236-86E4B55F35EE}" type="datetime1">
              <a:rPr lang="ru-RU" smtClean="0"/>
              <a:t>04.09.2026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7" y="4406902"/>
            <a:ext cx="8420100" cy="1362075"/>
          </a:xfrm>
        </p:spPr>
        <p:txBody>
          <a:bodyPr anchor="t"/>
          <a:lstStyle>
            <a:lvl1pPr algn="l">
              <a:defRPr sz="39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7" y="2906714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4642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8928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3928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78571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23213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67856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312499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57141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8E911-D183-4F36-BE0E-C1B2C4796537}" type="datetime1">
              <a:rPr lang="ru-RU" smtClean="0"/>
              <a:t>04.09.2026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1" y="1600200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8D6DF-CC0C-457F-8043-53B58C6DF3C9}" type="datetime1">
              <a:rPr lang="ru-RU" smtClean="0"/>
              <a:t>04.09.2026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46428" indent="0">
              <a:buNone/>
              <a:defRPr sz="2000" b="1"/>
            </a:lvl2pPr>
            <a:lvl3pPr marL="892855" indent="0">
              <a:buNone/>
              <a:defRPr sz="1700" b="1"/>
            </a:lvl3pPr>
            <a:lvl4pPr marL="1339282" indent="0">
              <a:buNone/>
              <a:defRPr sz="1600" b="1"/>
            </a:lvl4pPr>
            <a:lvl5pPr marL="1785710" indent="0">
              <a:buNone/>
              <a:defRPr sz="1600" b="1"/>
            </a:lvl5pPr>
            <a:lvl6pPr marL="2232137" indent="0">
              <a:buNone/>
              <a:defRPr sz="1600" b="1"/>
            </a:lvl6pPr>
            <a:lvl7pPr marL="2678565" indent="0">
              <a:buNone/>
              <a:defRPr sz="1600" b="1"/>
            </a:lvl7pPr>
            <a:lvl8pPr marL="3124992" indent="0">
              <a:buNone/>
              <a:defRPr sz="1600" b="1"/>
            </a:lvl8pPr>
            <a:lvl9pPr marL="357141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6"/>
            <a:ext cx="437687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46428" indent="0">
              <a:buNone/>
              <a:defRPr sz="2000" b="1"/>
            </a:lvl2pPr>
            <a:lvl3pPr marL="892855" indent="0">
              <a:buNone/>
              <a:defRPr sz="1700" b="1"/>
            </a:lvl3pPr>
            <a:lvl4pPr marL="1339282" indent="0">
              <a:buNone/>
              <a:defRPr sz="1600" b="1"/>
            </a:lvl4pPr>
            <a:lvl5pPr marL="1785710" indent="0">
              <a:buNone/>
              <a:defRPr sz="1600" b="1"/>
            </a:lvl5pPr>
            <a:lvl6pPr marL="2232137" indent="0">
              <a:buNone/>
              <a:defRPr sz="1600" b="1"/>
            </a:lvl6pPr>
            <a:lvl7pPr marL="2678565" indent="0">
              <a:buNone/>
              <a:defRPr sz="1600" b="1"/>
            </a:lvl7pPr>
            <a:lvl8pPr marL="3124992" indent="0">
              <a:buNone/>
              <a:defRPr sz="1600" b="1"/>
            </a:lvl8pPr>
            <a:lvl9pPr marL="357141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6"/>
            <a:ext cx="43785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A6338-622E-472F-8501-9FB85CAE0881}" type="datetime1">
              <a:rPr lang="ru-RU" smtClean="0"/>
              <a:t>04.09.2026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0ABB-A48E-4B44-9936-ECD288221F00}" type="datetime1">
              <a:rPr lang="ru-RU" smtClean="0"/>
              <a:t>04.09.2026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53D6-1CB0-4BFB-9DF3-EB90C9FCB681}" type="datetime1">
              <a:rPr lang="ru-RU" smtClean="0"/>
              <a:t>04.09.2026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2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2" y="273051"/>
            <a:ext cx="5537729" cy="58531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2" y="1435101"/>
            <a:ext cx="3259006" cy="4691063"/>
          </a:xfrm>
        </p:spPr>
        <p:txBody>
          <a:bodyPr/>
          <a:lstStyle>
            <a:lvl1pPr marL="0" indent="0">
              <a:buNone/>
              <a:defRPr sz="1300"/>
            </a:lvl1pPr>
            <a:lvl2pPr marL="446428" indent="0">
              <a:buNone/>
              <a:defRPr sz="1200"/>
            </a:lvl2pPr>
            <a:lvl3pPr marL="892855" indent="0">
              <a:buNone/>
              <a:defRPr sz="900"/>
            </a:lvl3pPr>
            <a:lvl4pPr marL="1339282" indent="0">
              <a:buNone/>
              <a:defRPr sz="900"/>
            </a:lvl4pPr>
            <a:lvl5pPr marL="1785710" indent="0">
              <a:buNone/>
              <a:defRPr sz="900"/>
            </a:lvl5pPr>
            <a:lvl6pPr marL="2232137" indent="0">
              <a:buNone/>
              <a:defRPr sz="900"/>
            </a:lvl6pPr>
            <a:lvl7pPr marL="2678565" indent="0">
              <a:buNone/>
              <a:defRPr sz="900"/>
            </a:lvl7pPr>
            <a:lvl8pPr marL="3124992" indent="0">
              <a:buNone/>
              <a:defRPr sz="900"/>
            </a:lvl8pPr>
            <a:lvl9pPr marL="357141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431DE-568F-4A1A-B157-37BE9FDA7766}" type="datetime1">
              <a:rPr lang="ru-RU" smtClean="0"/>
              <a:t>04.09.2026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1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46428" indent="0">
              <a:buNone/>
              <a:defRPr sz="2800"/>
            </a:lvl2pPr>
            <a:lvl3pPr marL="892855" indent="0">
              <a:buNone/>
              <a:defRPr sz="2400"/>
            </a:lvl3pPr>
            <a:lvl4pPr marL="1339282" indent="0">
              <a:buNone/>
              <a:defRPr sz="2000"/>
            </a:lvl4pPr>
            <a:lvl5pPr marL="1785710" indent="0">
              <a:buNone/>
              <a:defRPr sz="2000"/>
            </a:lvl5pPr>
            <a:lvl6pPr marL="2232137" indent="0">
              <a:buNone/>
              <a:defRPr sz="2000"/>
            </a:lvl6pPr>
            <a:lvl7pPr marL="2678565" indent="0">
              <a:buNone/>
              <a:defRPr sz="2000"/>
            </a:lvl7pPr>
            <a:lvl8pPr marL="3124992" indent="0">
              <a:buNone/>
              <a:defRPr sz="2000"/>
            </a:lvl8pPr>
            <a:lvl9pPr marL="3571419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300"/>
            </a:lvl1pPr>
            <a:lvl2pPr marL="446428" indent="0">
              <a:buNone/>
              <a:defRPr sz="1200"/>
            </a:lvl2pPr>
            <a:lvl3pPr marL="892855" indent="0">
              <a:buNone/>
              <a:defRPr sz="900"/>
            </a:lvl3pPr>
            <a:lvl4pPr marL="1339282" indent="0">
              <a:buNone/>
              <a:defRPr sz="900"/>
            </a:lvl4pPr>
            <a:lvl5pPr marL="1785710" indent="0">
              <a:buNone/>
              <a:defRPr sz="900"/>
            </a:lvl5pPr>
            <a:lvl6pPr marL="2232137" indent="0">
              <a:buNone/>
              <a:defRPr sz="900"/>
            </a:lvl6pPr>
            <a:lvl7pPr marL="2678565" indent="0">
              <a:buNone/>
              <a:defRPr sz="900"/>
            </a:lvl7pPr>
            <a:lvl8pPr marL="3124992" indent="0">
              <a:buNone/>
              <a:defRPr sz="900"/>
            </a:lvl8pPr>
            <a:lvl9pPr marL="357141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BC72D-B572-4597-9655-0995D0283A63}" type="datetime1">
              <a:rPr lang="ru-RU" smtClean="0"/>
              <a:t>04.09.2026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9"/>
            <a:ext cx="8915400" cy="1143000"/>
          </a:xfrm>
          <a:prstGeom prst="rect">
            <a:avLst/>
          </a:prstGeom>
        </p:spPr>
        <p:txBody>
          <a:bodyPr vert="horz" lIns="89285" tIns="44643" rIns="89285" bIns="44643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horz" lIns="89285" tIns="44643" rIns="89285" bIns="44643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1" y="6356352"/>
            <a:ext cx="2311400" cy="365125"/>
          </a:xfrm>
          <a:prstGeom prst="rect">
            <a:avLst/>
          </a:prstGeom>
        </p:spPr>
        <p:txBody>
          <a:bodyPr vert="horz" lIns="89285" tIns="44643" rIns="89285" bIns="44643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F53193-59E9-4AC9-B33B-A102A5E258A1}" type="datetime1">
              <a:rPr lang="ru-RU" smtClean="0"/>
              <a:t>04.09.2026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2"/>
            <a:ext cx="3136900" cy="365125"/>
          </a:xfrm>
          <a:prstGeom prst="rect">
            <a:avLst/>
          </a:prstGeom>
        </p:spPr>
        <p:txBody>
          <a:bodyPr vert="horz" lIns="89285" tIns="44643" rIns="89285" bIns="44643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1" y="6356352"/>
            <a:ext cx="2311400" cy="365125"/>
          </a:xfrm>
          <a:prstGeom prst="rect">
            <a:avLst/>
          </a:prstGeom>
        </p:spPr>
        <p:txBody>
          <a:bodyPr vert="horz" lIns="89285" tIns="44643" rIns="89285" bIns="4464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892855" rtl="0" eaLnBrk="1" latinLnBrk="0" hangingPunct="1">
        <a:spcBef>
          <a:spcPct val="0"/>
        </a:spcBef>
        <a:buNone/>
        <a:defRPr sz="4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4821" indent="-334821" algn="l" defTabSz="89285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25445" indent="-279017" algn="l" defTabSz="892855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16069" indent="-223214" algn="l" defTabSz="89285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62497" indent="-223214" algn="l" defTabSz="89285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08924" indent="-223214" algn="l" defTabSz="89285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55351" indent="-223214" algn="l" defTabSz="8928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01779" indent="-223214" algn="l" defTabSz="8928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348205" indent="-223214" algn="l" defTabSz="8928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794633" indent="-223214" algn="l" defTabSz="8928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9285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46428" algn="l" defTabSz="89285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92855" algn="l" defTabSz="89285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39282" algn="l" defTabSz="89285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85710" algn="l" defTabSz="89285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32137" algn="l" defTabSz="89285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678565" algn="l" defTabSz="89285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24992" algn="l" defTabSz="89285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571419" algn="l" defTabSz="89285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5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4273" y="4042117"/>
            <a:ext cx="9489503" cy="1499942"/>
          </a:xfrm>
        </p:spPr>
        <p:txBody>
          <a:bodyPr>
            <a:normAutofit fontScale="90000"/>
          </a:bodyPr>
          <a:lstStyle/>
          <a:p>
            <a:r>
              <a:rPr lang="ru-RU" sz="2400" cap="all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lang="ru-RU" sz="2400" cap="all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</a:br>
            <a:r>
              <a:rPr lang="ru-RU" sz="2400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«Контрольная (надзорная) деятельность  в области безопасности энергоустановок на территории Калининградской области,  история и становление энергетики Калининградской области за 80 лет»</a:t>
            </a:r>
            <a:r>
              <a:rPr lang="ru-RU" sz="2000" dirty="0"/>
              <a:t/>
            </a:r>
            <a:br>
              <a:rPr lang="ru-RU" sz="2000" dirty="0"/>
            </a:br>
            <a:endParaRPr lang="ru-RU" sz="2400" dirty="0">
              <a:solidFill>
                <a:schemeClr val="bg1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074" name="Picture 2" descr="C:\Users\Илья\Desktop\Герб цветной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829" y="800709"/>
            <a:ext cx="3119802" cy="324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692860" y="5814473"/>
            <a:ext cx="3016027" cy="259435"/>
          </a:xfrm>
          <a:prstGeom prst="rect">
            <a:avLst/>
          </a:prstGeom>
          <a:noFill/>
        </p:spPr>
        <p:txBody>
          <a:bodyPr wrap="none" lIns="89285" tIns="44643" rIns="89285" bIns="44643" rtlCol="0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ДОКЛАДЧИК: </a:t>
            </a:r>
            <a:r>
              <a:rPr lang="ru-RU" sz="1100" dirty="0" err="1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Вестфаль</a:t>
            </a:r>
            <a:r>
              <a:rPr lang="ru-RU" sz="1100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 Ольга Витальевна</a:t>
            </a:r>
            <a:endParaRPr lang="ru-RU" sz="1100" b="1" dirty="0">
              <a:solidFill>
                <a:schemeClr val="bg1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43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Илья\Desktop\ростехнадзорВерхний колонтитул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66189"/>
            <a:ext cx="9906000" cy="959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428497" y="368660"/>
            <a:ext cx="7566841" cy="959882"/>
          </a:xfrm>
          <a:prstGeom prst="rect">
            <a:avLst/>
          </a:prstGeom>
        </p:spPr>
        <p:txBody>
          <a:bodyPr vert="horz" lIns="89285" tIns="44643" rIns="89285" bIns="44643" rtlCol="0" anchor="ctr">
            <a:noAutofit/>
          </a:bodyPr>
          <a:lstStyle>
            <a:lvl1pPr algn="ctr" defTabSz="892855" rtl="0" eaLnBrk="1" latinLnBrk="0" hangingPunct="1">
              <a:spcBef>
                <a:spcPct val="0"/>
              </a:spcBef>
              <a:buNone/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ru-RU" altLang="ru-RU" sz="1900" smtClean="0">
                <a:solidFill>
                  <a:schemeClr val="bg1"/>
                </a:solidFill>
                <a:latin typeface="Lato"/>
                <a:ea typeface="Lato"/>
                <a:cs typeface="Lato"/>
              </a:rPr>
              <a:t>КОЛИЧЕСТВО ПОДНАДЗОРНЫХ ОБЪЕКТОВ</a:t>
            </a:r>
            <a:endParaRPr lang="ru-RU" sz="1900" dirty="0">
              <a:solidFill>
                <a:schemeClr val="bg1"/>
              </a:solidFill>
              <a:latin typeface="Lato" pitchFamily="34" charset="0"/>
              <a:cs typeface="Lato" pitchFamily="34" charset="0"/>
            </a:endParaRPr>
          </a:p>
        </p:txBody>
      </p:sp>
      <p:pic>
        <p:nvPicPr>
          <p:cNvPr id="13" name="Picture 3" descr="C:\Users\Илья\Desktop\Герб цветной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087" y="460526"/>
            <a:ext cx="734403" cy="763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046666" y="1557472"/>
            <a:ext cx="7713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0068AB"/>
                </a:solidFill>
                <a:latin typeface="a_PlakatTitul" panose="020B0802030202020200" pitchFamily="34" charset="-52"/>
              </a:rPr>
              <a:t>29 (1%)</a:t>
            </a:r>
            <a:endParaRPr lang="ru-RU" sz="1200" dirty="0">
              <a:solidFill>
                <a:srgbClr val="0068AB"/>
              </a:solidFill>
              <a:latin typeface="a_PlakatTitul" panose="020B0802030202020200" pitchFamily="34" charset="-5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9838" y="3368097"/>
            <a:ext cx="691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200" dirty="0" smtClean="0">
                <a:latin typeface="Lato Light" panose="020F0402020204030203" pitchFamily="34" charset="0"/>
                <a:cs typeface="Lato Light" panose="020F0402020204030203" pitchFamily="34" charset="0"/>
              </a:rPr>
              <a:t>Низкая</a:t>
            </a:r>
            <a:endParaRPr lang="ru-RU" sz="1200" dirty="0">
              <a:latin typeface="Lato Light" panose="020F0402020204030203" pitchFamily="34" charset="0"/>
              <a:cs typeface="Lato Light" panose="020F040202020403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138082" y="1566453"/>
            <a:ext cx="11826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200" dirty="0" smtClean="0">
                <a:latin typeface="Lato Light" panose="020F0402020204030203" pitchFamily="34" charset="0"/>
                <a:cs typeface="Lato Light" panose="020F0402020204030203" pitchFamily="34" charset="0"/>
              </a:rPr>
              <a:t>Значительная</a:t>
            </a:r>
            <a:endParaRPr lang="ru-RU" sz="1200" dirty="0">
              <a:latin typeface="Lato Light" panose="020F0402020204030203" pitchFamily="34" charset="0"/>
              <a:cs typeface="Lato Light" panose="020F0402020204030203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5272" y="1728522"/>
            <a:ext cx="8005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200" dirty="0" smtClean="0">
                <a:latin typeface="Lato Light" panose="020F0402020204030203" pitchFamily="34" charset="0"/>
                <a:cs typeface="Lato Light" panose="020F0402020204030203" pitchFamily="34" charset="0"/>
              </a:rPr>
              <a:t>Высокая</a:t>
            </a:r>
            <a:endParaRPr lang="ru-RU" sz="1200" dirty="0">
              <a:latin typeface="Lato Light" panose="020F0402020204030203" pitchFamily="34" charset="0"/>
              <a:cs typeface="Lato Light" panose="020F0402020204030203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327814" y="2268276"/>
            <a:ext cx="8032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200" dirty="0" smtClean="0">
                <a:latin typeface="Lato Light" panose="020F0402020204030203" pitchFamily="34" charset="0"/>
                <a:cs typeface="Lato Light" panose="020F0402020204030203" pitchFamily="34" charset="0"/>
              </a:rPr>
              <a:t>Средняя</a:t>
            </a:r>
            <a:endParaRPr lang="ru-RU" sz="1200" dirty="0">
              <a:latin typeface="Lato Light" panose="020F0402020204030203" pitchFamily="34" charset="0"/>
              <a:cs typeface="Lato Light" panose="020F0402020204030203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96272" y="1463127"/>
            <a:ext cx="7713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0068AB"/>
                </a:solidFill>
                <a:latin typeface="a_PlakatTitul" panose="020B0802030202020200" pitchFamily="34" charset="-52"/>
              </a:rPr>
              <a:t>71 (3%)</a:t>
            </a:r>
            <a:endParaRPr lang="ru-RU" sz="1200" dirty="0">
              <a:solidFill>
                <a:srgbClr val="0068AB"/>
              </a:solidFill>
              <a:latin typeface="a_PlakatTitul" panose="020B0802030202020200" pitchFamily="34" charset="-5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63419" y="4009793"/>
            <a:ext cx="10909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68AB"/>
                </a:solidFill>
                <a:latin typeface="a_PlakatTitul" panose="020B0802030202020200" pitchFamily="34" charset="-52"/>
              </a:rPr>
              <a:t>969 (46%)</a:t>
            </a:r>
            <a:endParaRPr lang="ru-RU" sz="1200" dirty="0">
              <a:solidFill>
                <a:srgbClr val="0068AB"/>
              </a:solidFill>
              <a:latin typeface="a_PlakatTitul" panose="020B0802030202020200" pitchFamily="34" charset="-52"/>
            </a:endParaRPr>
          </a:p>
        </p:txBody>
      </p:sp>
      <p:cxnSp>
        <p:nvCxnSpPr>
          <p:cNvPr id="21" name="Прямая соединительная линия 63"/>
          <p:cNvCxnSpPr>
            <a:endCxn id="15" idx="3"/>
          </p:cNvCxnSpPr>
          <p:nvPr/>
        </p:nvCxnSpPr>
        <p:spPr>
          <a:xfrm rot="10800000">
            <a:off x="951247" y="3506597"/>
            <a:ext cx="781397" cy="450968"/>
          </a:xfrm>
          <a:prstGeom prst="bentConnector3">
            <a:avLst>
              <a:gd name="adj1" fmla="val 98844"/>
            </a:avLst>
          </a:prstGeom>
          <a:ln>
            <a:solidFill>
              <a:schemeClr val="bg1">
                <a:lumMod val="75000"/>
              </a:schemeClr>
            </a:solidFill>
            <a:miter lim="800000"/>
            <a:headEnd type="oval"/>
            <a:tailEnd type="oval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63"/>
          <p:cNvCxnSpPr>
            <a:stCxn id="16" idx="1"/>
          </p:cNvCxnSpPr>
          <p:nvPr/>
        </p:nvCxnSpPr>
        <p:spPr>
          <a:xfrm rot="10800000" flipV="1">
            <a:off x="2245672" y="1704953"/>
            <a:ext cx="892410" cy="416514"/>
          </a:xfrm>
          <a:prstGeom prst="bentConnector3">
            <a:avLst>
              <a:gd name="adj1" fmla="val 99896"/>
            </a:avLst>
          </a:prstGeom>
          <a:ln>
            <a:solidFill>
              <a:schemeClr val="bg1">
                <a:lumMod val="75000"/>
              </a:schemeClr>
            </a:solidFill>
            <a:miter lim="800000"/>
            <a:headEnd type="oval"/>
            <a:tailEnd type="oval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63"/>
          <p:cNvCxnSpPr/>
          <p:nvPr/>
        </p:nvCxnSpPr>
        <p:spPr>
          <a:xfrm rot="10800000">
            <a:off x="2506509" y="2249969"/>
            <a:ext cx="786935" cy="145892"/>
          </a:xfrm>
          <a:prstGeom prst="bentConnector3">
            <a:avLst>
              <a:gd name="adj1" fmla="val 490"/>
            </a:avLst>
          </a:prstGeom>
          <a:ln>
            <a:solidFill>
              <a:schemeClr val="bg1">
                <a:lumMod val="75000"/>
              </a:schemeClr>
            </a:solidFill>
            <a:miter lim="800000"/>
            <a:headEnd type="oval"/>
            <a:tailEnd type="oval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63"/>
          <p:cNvCxnSpPr>
            <a:endCxn id="31" idx="1"/>
          </p:cNvCxnSpPr>
          <p:nvPr/>
        </p:nvCxnSpPr>
        <p:spPr>
          <a:xfrm flipV="1">
            <a:off x="2781954" y="3260106"/>
            <a:ext cx="1196613" cy="447183"/>
          </a:xfrm>
          <a:prstGeom prst="bentConnector3">
            <a:avLst>
              <a:gd name="adj1" fmla="val 102598"/>
            </a:avLst>
          </a:prstGeom>
          <a:ln>
            <a:solidFill>
              <a:schemeClr val="bg1">
                <a:lumMod val="75000"/>
              </a:schemeClr>
            </a:solidFill>
            <a:miter lim="800000"/>
            <a:headEnd type="oval"/>
            <a:tailEnd type="oval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99301" y="6356352"/>
            <a:ext cx="23114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390970" y="4473116"/>
            <a:ext cx="44540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latin typeface="Lato Light" pitchFamily="34" charset="0"/>
                <a:cs typeface="Lato Light" panose="020F0402020204030203" pitchFamily="34" charset="0"/>
              </a:rPr>
              <a:t>Всего по категориям риска -</a:t>
            </a:r>
            <a:r>
              <a:rPr lang="ru-RU" sz="1500" dirty="0">
                <a:solidFill>
                  <a:srgbClr val="000000"/>
                </a:solidFill>
                <a:latin typeface="Lato Light" pitchFamily="34" charset="0"/>
                <a:cs typeface="Lato Light" pitchFamily="34" charset="0"/>
              </a:rPr>
              <a:t/>
            </a:r>
            <a:br>
              <a:rPr lang="ru-RU" sz="1500" dirty="0">
                <a:solidFill>
                  <a:srgbClr val="000000"/>
                </a:solidFill>
                <a:latin typeface="Lato Light" pitchFamily="34" charset="0"/>
                <a:cs typeface="Lato Light" pitchFamily="34" charset="0"/>
              </a:rPr>
            </a:br>
            <a:r>
              <a:rPr lang="ru-RU" sz="1500" b="1" dirty="0" smtClean="0">
                <a:solidFill>
                  <a:srgbClr val="000000"/>
                </a:solidFill>
                <a:latin typeface="Lato Light" pitchFamily="34" charset="0"/>
                <a:cs typeface="Lato Light" pitchFamily="34" charset="0"/>
              </a:rPr>
              <a:t>2110 </a:t>
            </a:r>
            <a:r>
              <a:rPr lang="ru-RU" sz="1500" b="1" dirty="0" smtClean="0">
                <a:latin typeface="Calibri" panose="020F0502020204030204" pitchFamily="34" charset="0"/>
                <a:cs typeface="Lato" panose="020F0502020204030203" pitchFamily="34" charset="0"/>
              </a:rPr>
              <a:t>организаций</a:t>
            </a:r>
            <a:r>
              <a:rPr lang="ru-RU" sz="1500" b="1" dirty="0" smtClean="0">
                <a:solidFill>
                  <a:srgbClr val="000000"/>
                </a:solidFill>
                <a:latin typeface="Lato Light" pitchFamily="34" charset="0"/>
                <a:cs typeface="Lato Light" pitchFamily="34" charset="0"/>
              </a:rPr>
              <a:t>, </a:t>
            </a:r>
            <a:r>
              <a:rPr lang="ru-RU" sz="1500" dirty="0" smtClean="0">
                <a:solidFill>
                  <a:srgbClr val="000000"/>
                </a:solidFill>
                <a:latin typeface="Lato Light" pitchFamily="34" charset="0"/>
                <a:cs typeface="Lato Light" pitchFamily="34" charset="0"/>
              </a:rPr>
              <a:t>в том числе:</a:t>
            </a:r>
          </a:p>
          <a:p>
            <a:r>
              <a:rPr lang="ru-RU" sz="1500" dirty="0">
                <a:solidFill>
                  <a:srgbClr val="000000"/>
                </a:solidFill>
                <a:latin typeface="Lato Light" pitchFamily="34" charset="0"/>
                <a:cs typeface="Lato Light" pitchFamily="34" charset="0"/>
              </a:rPr>
              <a:t/>
            </a:r>
            <a:br>
              <a:rPr lang="ru-RU" sz="1500" dirty="0">
                <a:solidFill>
                  <a:srgbClr val="000000"/>
                </a:solidFill>
                <a:latin typeface="Lato Light" pitchFamily="34" charset="0"/>
                <a:cs typeface="Lato Light" pitchFamily="34" charset="0"/>
              </a:rPr>
            </a:br>
            <a:r>
              <a:rPr lang="ru-RU" sz="1200" dirty="0">
                <a:latin typeface="Lato Light"/>
              </a:rPr>
              <a:t>- </a:t>
            </a:r>
            <a:r>
              <a:rPr lang="ru-RU" sz="1200" b="1" dirty="0">
                <a:latin typeface="Lato Light"/>
              </a:rPr>
              <a:t>11</a:t>
            </a:r>
            <a:r>
              <a:rPr lang="ru-RU" sz="1200" dirty="0">
                <a:latin typeface="Lato Light"/>
              </a:rPr>
              <a:t> объектов </a:t>
            </a:r>
            <a:r>
              <a:rPr lang="ru-RU" sz="1200" dirty="0" smtClean="0">
                <a:latin typeface="Lato Light"/>
              </a:rPr>
              <a:t>производят электрическую энергию</a:t>
            </a:r>
          </a:p>
          <a:p>
            <a:endParaRPr lang="ru-RU" altLang="ru-RU" sz="700" dirty="0">
              <a:latin typeface="Lato Light"/>
            </a:endParaRPr>
          </a:p>
          <a:p>
            <a:r>
              <a:rPr lang="ru-RU" altLang="ru-RU" sz="1200" b="1" dirty="0">
                <a:latin typeface="Lato Light"/>
              </a:rPr>
              <a:t>- 13</a:t>
            </a:r>
            <a:r>
              <a:rPr lang="ru-RU" altLang="ru-RU" sz="1200" dirty="0">
                <a:latin typeface="Lato Light"/>
              </a:rPr>
              <a:t> электросетевых организаций;  </a:t>
            </a:r>
          </a:p>
          <a:p>
            <a:endParaRPr lang="ru-RU" altLang="ru-RU" sz="700" dirty="0">
              <a:latin typeface="Lato Light"/>
            </a:endParaRPr>
          </a:p>
          <a:p>
            <a:r>
              <a:rPr lang="ru-RU" altLang="ru-RU" sz="1200" b="1" dirty="0">
                <a:latin typeface="Lato Light"/>
              </a:rPr>
              <a:t>- </a:t>
            </a:r>
            <a:r>
              <a:rPr lang="ru-RU" altLang="ru-RU" sz="1200" b="1" dirty="0" smtClean="0">
                <a:latin typeface="Lato Light"/>
              </a:rPr>
              <a:t>40 </a:t>
            </a:r>
            <a:r>
              <a:rPr lang="ru-RU" altLang="ru-RU" sz="1200" dirty="0" smtClean="0">
                <a:latin typeface="Lato Light"/>
              </a:rPr>
              <a:t>теплоснабжающих организации.</a:t>
            </a:r>
            <a:endParaRPr lang="ru-RU" altLang="ru-RU" sz="1200" dirty="0">
              <a:latin typeface="Lato Light"/>
            </a:endParaRPr>
          </a:p>
          <a:p>
            <a:endParaRPr lang="ru-RU" sz="1300" dirty="0">
              <a:solidFill>
                <a:srgbClr val="000000"/>
              </a:solidFill>
              <a:latin typeface="Lato Light" pitchFamily="34" charset="0"/>
              <a:cs typeface="Lato Light" pitchFamily="34" charset="0"/>
            </a:endParaRPr>
          </a:p>
        </p:txBody>
      </p:sp>
      <p:graphicFrame>
        <p:nvGraphicFramePr>
          <p:cNvPr id="30" name="Диаграмма 29"/>
          <p:cNvGraphicFramePr/>
          <p:nvPr>
            <p:extLst>
              <p:ext uri="{D42A27DB-BD31-4B8C-83A1-F6EECF244321}">
                <p14:modId xmlns:p14="http://schemas.microsoft.com/office/powerpoint/2010/main" val="1764239271"/>
              </p:ext>
            </p:extLst>
          </p:nvPr>
        </p:nvGraphicFramePr>
        <p:xfrm>
          <a:off x="794647" y="1311020"/>
          <a:ext cx="2819561" cy="3385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3978567" y="3121606"/>
            <a:ext cx="9744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200" dirty="0" smtClean="0">
                <a:latin typeface="Lato Light" panose="020F0402020204030203" pitchFamily="34" charset="0"/>
                <a:cs typeface="Lato Light" panose="020F0402020204030203" pitchFamily="34" charset="0"/>
              </a:rPr>
              <a:t>Умеренная</a:t>
            </a:r>
            <a:endParaRPr lang="ru-RU" sz="1200" dirty="0">
              <a:latin typeface="Lato Light" panose="020F0402020204030203" pitchFamily="34" charset="0"/>
              <a:cs typeface="Lato Light" panose="020F0402020204030203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079228" y="3430290"/>
            <a:ext cx="1051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68AB"/>
                </a:solidFill>
                <a:latin typeface="a_PlakatTitul" panose="020B0802030202020200" pitchFamily="34" charset="-52"/>
              </a:rPr>
              <a:t>940 (45%)</a:t>
            </a:r>
            <a:endParaRPr lang="ru-RU" sz="1200" dirty="0">
              <a:solidFill>
                <a:srgbClr val="0068AB"/>
              </a:solidFill>
              <a:latin typeface="a_PlakatTitul" panose="020B0802030202020200" pitchFamily="34" charset="-52"/>
            </a:endParaRPr>
          </a:p>
        </p:txBody>
      </p:sp>
      <p:cxnSp>
        <p:nvCxnSpPr>
          <p:cNvPr id="33" name="Прямая соединительная линия 63"/>
          <p:cNvCxnSpPr/>
          <p:nvPr/>
        </p:nvCxnSpPr>
        <p:spPr>
          <a:xfrm rot="10800000">
            <a:off x="1028564" y="1834471"/>
            <a:ext cx="1116125" cy="276999"/>
          </a:xfrm>
          <a:prstGeom prst="bentConnector3">
            <a:avLst>
              <a:gd name="adj1" fmla="val 132"/>
            </a:avLst>
          </a:prstGeom>
          <a:ln>
            <a:solidFill>
              <a:schemeClr val="bg1">
                <a:lumMod val="75000"/>
              </a:schemeClr>
            </a:solidFill>
            <a:miter lim="800000"/>
            <a:headEnd type="oval"/>
            <a:tailEnd type="oval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612172" y="1992985"/>
            <a:ext cx="1051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68AB"/>
                </a:solidFill>
                <a:latin typeface="a_PlakatTitul" panose="020B0802030202020200" pitchFamily="34" charset="-52"/>
              </a:rPr>
              <a:t>101 (5%)</a:t>
            </a:r>
            <a:endParaRPr lang="ru-RU" sz="1200" dirty="0">
              <a:solidFill>
                <a:srgbClr val="0068AB"/>
              </a:solidFill>
              <a:latin typeface="a_PlakatTitul" panose="020B0802030202020200" pitchFamily="34" charset="-52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361439" y="3861048"/>
            <a:ext cx="440748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1500" b="1" dirty="0" smtClean="0">
                <a:latin typeface="Lato" panose="020F0502020204030203" pitchFamily="34" charset="0"/>
                <a:cs typeface="Lato" panose="020F0502020204030203" pitchFamily="34" charset="0"/>
              </a:rPr>
              <a:t>6213 объектов</a:t>
            </a:r>
          </a:p>
          <a:p>
            <a:pPr algn="ctr">
              <a:defRPr/>
            </a:pPr>
            <a:endParaRPr lang="ru-RU" altLang="ru-RU" sz="1500" b="1" dirty="0">
              <a:latin typeface="Lato" panose="020F0502020204030203" pitchFamily="34" charset="0"/>
              <a:cs typeface="Lato" panose="020F0502020204030203" pitchFamily="34" charset="0"/>
            </a:endParaRPr>
          </a:p>
          <a:p>
            <a:pPr algn="ctr">
              <a:defRPr/>
            </a:pPr>
            <a:r>
              <a:rPr lang="ru-RU" altLang="ru-RU" sz="1500" b="1" dirty="0" smtClean="0">
                <a:latin typeface="Lato" panose="020F0502020204030203" pitchFamily="34" charset="0"/>
                <a:cs typeface="Lato" panose="020F0502020204030203" pitchFamily="34" charset="0"/>
              </a:rPr>
              <a:t>7 </a:t>
            </a:r>
            <a:r>
              <a:rPr lang="ru-RU" altLang="ru-RU" sz="1500" dirty="0" smtClean="0">
                <a:latin typeface="Lato" panose="020F0502020204030203" pitchFamily="34" charset="0"/>
                <a:cs typeface="Lato" panose="020F0502020204030203" pitchFamily="34" charset="0"/>
              </a:rPr>
              <a:t>инспекторов </a:t>
            </a:r>
            <a:r>
              <a:rPr lang="ru-RU" altLang="ru-RU" sz="1500" dirty="0">
                <a:latin typeface="Lato" panose="020F0502020204030203" pitchFamily="34" charset="0"/>
                <a:cs typeface="Lato" panose="020F0502020204030203" pitchFamily="34" charset="0"/>
              </a:rPr>
              <a:t>отдела </a:t>
            </a:r>
          </a:p>
          <a:p>
            <a:pPr algn="ctr">
              <a:defRPr/>
            </a:pPr>
            <a:endParaRPr lang="ru-RU" altLang="ru-RU" sz="1500" dirty="0">
              <a:cs typeface="Tahoma" pitchFamily="34" charset="0"/>
            </a:endParaRPr>
          </a:p>
          <a:p>
            <a:pPr algn="ctr">
              <a:defRPr/>
            </a:pPr>
            <a:endParaRPr lang="ru-RU" altLang="ru-RU" sz="1500" dirty="0">
              <a:solidFill>
                <a:srgbClr val="0070C0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  <a:p>
            <a:pPr algn="ctr">
              <a:defRPr/>
            </a:pPr>
            <a:r>
              <a:rPr lang="ru-RU" altLang="ru-RU" sz="1500" dirty="0">
                <a:solidFill>
                  <a:srgbClr val="0070C0"/>
                </a:solidFill>
                <a:latin typeface="Lato" panose="020F0502020204030203" pitchFamily="34" charset="0"/>
                <a:cs typeface="Lato" panose="020F0502020204030203" pitchFamily="34" charset="0"/>
              </a:rPr>
              <a:t>     Нагрузка на 1 инспектора – </a:t>
            </a:r>
            <a:r>
              <a:rPr lang="ru-RU" altLang="ru-RU" sz="1500" b="1" dirty="0" smtClean="0">
                <a:solidFill>
                  <a:srgbClr val="0070C0"/>
                </a:solidFill>
                <a:latin typeface="Lato" panose="020F0502020204030203" pitchFamily="34" charset="0"/>
                <a:cs typeface="Lato" panose="020F0502020204030203" pitchFamily="34" charset="0"/>
              </a:rPr>
              <a:t>888 </a:t>
            </a:r>
            <a:r>
              <a:rPr lang="ru-RU" altLang="ru-RU" sz="1500" dirty="0" smtClean="0">
                <a:solidFill>
                  <a:srgbClr val="0070C0"/>
                </a:solidFill>
                <a:latin typeface="Lato" panose="020F0502020204030203" pitchFamily="34" charset="0"/>
                <a:cs typeface="Lato" panose="020F0502020204030203" pitchFamily="34" charset="0"/>
              </a:rPr>
              <a:t>объектов</a:t>
            </a:r>
            <a:endParaRPr lang="ru-RU" altLang="ru-RU" sz="1500" dirty="0">
              <a:solidFill>
                <a:srgbClr val="0070C0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54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02630" y="1736812"/>
            <a:ext cx="640338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июне 2025 года должностные лица Северо-Западного управления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приняли участие в проверке исполнения требований законодательства в сфере электроэнергетики в отношении АО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Россети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Янтарь» во исполнение требования Генеральной Прокуратуры Российской Федерации. Всего выявлено 1686 нарушений, к административной ответственности было привлечено юридическое лицо и 7 должностных лиц.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03792" y="4045186"/>
            <a:ext cx="63153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два квартала 2026 года проведено 14 проверок, в том числе 4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плановых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10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внеплановых. По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результатам проверок к административной ответственности привлечены 23 лица, общая сумма наложенных штрафов составила 168,5 тыс.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руб. Количество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выявленных нарушений (3218) больше на + 22%, чем за аналогичный квартал 2025 года (2647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Общее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наказаний за отчетный период увеличилось на +156%.</a:t>
            </a:r>
          </a:p>
        </p:txBody>
      </p:sp>
      <p:pic>
        <p:nvPicPr>
          <p:cNvPr id="7170" name="Picture 2" descr="C:\Users\loginov\Downloads\Screenshot_2023-08-31-17-09-38-80_29b563cd0bc4fd07bd0c105b17b282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7240" y="1880828"/>
            <a:ext cx="2645622" cy="398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Илья\Desktop\ростехнадзорВерхний колонтитул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713"/>
            <a:ext cx="9906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C:\Users\Илья\Desktop\Герб цветной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475" y="460375"/>
            <a:ext cx="733425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428625" y="368300"/>
            <a:ext cx="7566025" cy="960438"/>
          </a:xfrm>
          <a:prstGeom prst="rect">
            <a:avLst/>
          </a:prstGeom>
        </p:spPr>
        <p:txBody>
          <a:bodyPr vert="horz" lIns="89285" tIns="44643" rIns="89285" bIns="44643" rtlCol="0" anchor="ctr">
            <a:normAutofit/>
          </a:bodyPr>
          <a:lstStyle>
            <a:lvl1pPr algn="ctr" defTabSz="892855" rtl="0" eaLnBrk="1" latinLnBrk="0" hangingPunct="1">
              <a:spcBef>
                <a:spcPct val="0"/>
              </a:spcBef>
              <a:buNone/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900" cap="all" dirty="0" smtClean="0">
                <a:solidFill>
                  <a:schemeClr val="bg1"/>
                </a:solidFill>
                <a:latin typeface="Lato"/>
                <a:cs typeface="Tahoma" pitchFamily="34" charset="0"/>
              </a:rPr>
              <a:t>ПОКАЗАТЕЛИ НАДЗОРНОЙ ДЕЯТЕЛЬНОСТИ</a:t>
            </a:r>
            <a:endParaRPr lang="ru-RU" altLang="ru-RU" sz="1900" cap="all" dirty="0">
              <a:solidFill>
                <a:schemeClr val="bg1"/>
              </a:solidFill>
              <a:latin typeface="Lato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740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19291" y="1556791"/>
            <a:ext cx="88929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itchFamily="18" charset="0"/>
              </a:rPr>
              <a:t>Специалистами Северо-Западного управления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Ростехнадзора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месяцев 2026 г. на территории Калининградской области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допущено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эксплуатацию 56 новых,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реконструированных электроустановок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 27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тепловых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энергоустановок. Среди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них социально-значимые объекты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17820" y="5847073"/>
            <a:ext cx="44163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Новый кампус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БФУ в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Калининграде по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ул.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А.Невского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д.14.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69024" y="5723960"/>
            <a:ext cx="48150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-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Экспозиционный корпус «Планета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океан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 Музея Мирового океана, расположенный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 адресу: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г.Калининград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наб. Петра Великого, дом 1А.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Беспрозванных: Строительная готовность нового кампуса БФУ в Калининграде достигла 90%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51" y="2471000"/>
            <a:ext cx="4323037" cy="321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736" y="2471000"/>
            <a:ext cx="4312543" cy="321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Илья\Desktop\ростехнадзорВерхний колонтитул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713"/>
            <a:ext cx="9906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428625" y="368300"/>
            <a:ext cx="8016763" cy="960438"/>
          </a:xfrm>
          <a:prstGeom prst="rect">
            <a:avLst/>
          </a:prstGeom>
        </p:spPr>
        <p:txBody>
          <a:bodyPr vert="horz" lIns="89285" tIns="44643" rIns="89285" bIns="44643" rtlCol="0" anchor="ctr">
            <a:normAutofit/>
          </a:bodyPr>
          <a:lstStyle>
            <a:lvl1pPr algn="ctr" defTabSz="892855" rtl="0" eaLnBrk="1" latinLnBrk="0" hangingPunct="1">
              <a:spcBef>
                <a:spcPct val="0"/>
              </a:spcBef>
              <a:buNone/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900" cap="all" dirty="0" smtClean="0">
                <a:solidFill>
                  <a:schemeClr val="bg1"/>
                </a:solidFill>
                <a:latin typeface="Lato"/>
                <a:cs typeface="Tahoma" pitchFamily="34" charset="0"/>
              </a:rPr>
              <a:t>ПОКАЗАТЕЛИ ДЕЯТЕЛЬНОСТИ ПО ОБРАЩЕНИЯМ ЗАЯВИТЕЛЕЙ</a:t>
            </a:r>
            <a:endParaRPr lang="ru-RU" altLang="ru-RU" sz="1900" cap="all" dirty="0">
              <a:solidFill>
                <a:schemeClr val="bg1"/>
              </a:solidFill>
              <a:latin typeface="Lato"/>
              <a:cs typeface="Tahoma" pitchFamily="34" charset="0"/>
            </a:endParaRPr>
          </a:p>
        </p:txBody>
      </p:sp>
      <p:pic>
        <p:nvPicPr>
          <p:cNvPr id="10" name="Picture 3" descr="C:\Users\Илья\Desktop\Герб цветной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475" y="460375"/>
            <a:ext cx="733425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3375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i?id=f08b8b5d7efa3ef5cd6849195713bd55_l-7755581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636" y="1240066"/>
            <a:ext cx="6364893" cy="368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28625" y="3314422"/>
            <a:ext cx="8736971" cy="32298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9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Одно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из основных направлений работы заключается в реализации профилактических мероприятий. </a:t>
            </a:r>
          </a:p>
          <a:p>
            <a:pPr marL="0" indent="0"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Так, за первое полугодие 2026 года направлено: </a:t>
            </a:r>
          </a:p>
          <a:p>
            <a:pPr marL="0" indent="0"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- 86 предостережений;</a:t>
            </a:r>
          </a:p>
          <a:p>
            <a:pPr marL="0" indent="0"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- 767 информационных писем;</a:t>
            </a:r>
          </a:p>
          <a:p>
            <a:pPr marL="0" indent="0"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- проведено 340 консультации и 2 совещания;</a:t>
            </a:r>
          </a:p>
          <a:p>
            <a:pPr marL="0" indent="0"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- 18 обязательных профилактических визитов и 1 выездное обследование без взаимодействия с контролируемым лицом.</a:t>
            </a:r>
          </a:p>
          <a:p>
            <a:pPr marL="0" indent="0">
              <a:buNone/>
            </a:pPr>
            <a:endParaRPr lang="ru-RU" sz="1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/>
          </a:p>
        </p:txBody>
      </p:sp>
      <p:pic>
        <p:nvPicPr>
          <p:cNvPr id="5" name="Picture 2" descr="C:\Users\Илья\Desktop\ростехнадзорВерхний колонтитул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713"/>
            <a:ext cx="9906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28625" y="368300"/>
            <a:ext cx="8016763" cy="960438"/>
          </a:xfrm>
          <a:prstGeom prst="rect">
            <a:avLst/>
          </a:prstGeom>
        </p:spPr>
        <p:txBody>
          <a:bodyPr vert="horz" lIns="89285" tIns="44643" rIns="89285" bIns="44643" rtlCol="0" anchor="ctr">
            <a:normAutofit/>
          </a:bodyPr>
          <a:lstStyle>
            <a:lvl1pPr algn="ctr" defTabSz="892855" rtl="0" eaLnBrk="1" latinLnBrk="0" hangingPunct="1">
              <a:spcBef>
                <a:spcPct val="0"/>
              </a:spcBef>
              <a:buNone/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900" cap="all" dirty="0" smtClean="0">
                <a:solidFill>
                  <a:schemeClr val="bg1"/>
                </a:solidFill>
                <a:latin typeface="Lato"/>
                <a:cs typeface="Tahoma" pitchFamily="34" charset="0"/>
              </a:rPr>
              <a:t>Профилактические мероприятия</a:t>
            </a:r>
            <a:endParaRPr lang="ru-RU" altLang="ru-RU" sz="1900" cap="all" dirty="0">
              <a:solidFill>
                <a:schemeClr val="bg1"/>
              </a:solidFill>
              <a:latin typeface="Lato"/>
              <a:cs typeface="Tahoma" pitchFamily="34" charset="0"/>
            </a:endParaRPr>
          </a:p>
        </p:txBody>
      </p:sp>
      <p:pic>
        <p:nvPicPr>
          <p:cNvPr id="7" name="Picture 3" descr="C:\Users\Илья\Desktop\Герб цветной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475" y="460375"/>
            <a:ext cx="733425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761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D75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ctrTitle"/>
          </p:nvPr>
        </p:nvSpPr>
        <p:spPr>
          <a:xfrm>
            <a:off x="1169988" y="3500438"/>
            <a:ext cx="7566025" cy="960437"/>
          </a:xfrm>
        </p:spPr>
        <p:txBody>
          <a:bodyPr/>
          <a:lstStyle/>
          <a:p>
            <a:pPr eaLnBrk="1" hangingPunct="1"/>
            <a:r>
              <a:rPr lang="ru-RU" altLang="ru-RU" sz="2400" dirty="0">
                <a:solidFill>
                  <a:schemeClr val="bg1"/>
                </a:solidFill>
                <a:latin typeface="Lato"/>
                <a:ea typeface="Lato"/>
                <a:cs typeface="Lato"/>
              </a:rPr>
              <a:t>СПАСИБО ЗА ВНИМАНИЕ</a:t>
            </a:r>
          </a:p>
        </p:txBody>
      </p:sp>
      <p:sp>
        <p:nvSpPr>
          <p:cNvPr id="33795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E0DEEF5E-42AA-48DF-9EF7-FCA55FE73040}" type="slidenum">
              <a:rPr lang="ru-RU" altLang="ru-RU" sz="1200" smtClean="0">
                <a:solidFill>
                  <a:srgbClr val="898989"/>
                </a:solidFill>
              </a:rPr>
              <a:pPr/>
              <a:t>14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pic>
        <p:nvPicPr>
          <p:cNvPr id="33796" name="Picture 2" descr="C:\Users\Илья\Desktop\Герб цветной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063" y="1550988"/>
            <a:ext cx="1768475" cy="183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064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Илья\Desktop\ростехнадзорВерхний колонтитул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713"/>
            <a:ext cx="9906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Заголовок 1"/>
          <p:cNvSpPr>
            <a:spLocks noGrp="1"/>
          </p:cNvSpPr>
          <p:nvPr>
            <p:ph type="ctrTitle"/>
          </p:nvPr>
        </p:nvSpPr>
        <p:spPr>
          <a:xfrm>
            <a:off x="428625" y="368300"/>
            <a:ext cx="7566025" cy="960438"/>
          </a:xfrm>
        </p:spPr>
        <p:txBody>
          <a:bodyPr/>
          <a:lstStyle/>
          <a:p>
            <a:pPr algn="l"/>
            <a:r>
              <a:rPr lang="ru-RU" sz="1900" cap="all" dirty="0" smtClean="0">
                <a:solidFill>
                  <a:schemeClr val="bg1"/>
                </a:solidFill>
                <a:latin typeface="Lato"/>
                <a:cs typeface="Tahoma" pitchFamily="34" charset="0"/>
              </a:rPr>
              <a:t>СТАНОВЛЕНИЕ </a:t>
            </a:r>
            <a:r>
              <a:rPr lang="ru-RU" sz="1900" cap="all" dirty="0">
                <a:solidFill>
                  <a:schemeClr val="bg1"/>
                </a:solidFill>
                <a:latin typeface="Lato"/>
                <a:cs typeface="Tahoma" pitchFamily="34" charset="0"/>
              </a:rPr>
              <a:t>энергетики Калининградской области</a:t>
            </a:r>
            <a:endParaRPr lang="ru-RU" altLang="ru-RU" sz="1900" cap="all" dirty="0">
              <a:solidFill>
                <a:schemeClr val="bg1"/>
              </a:solidFill>
              <a:latin typeface="Lato"/>
              <a:cs typeface="Tahoma" pitchFamily="34" charset="0"/>
            </a:endParaRPr>
          </a:p>
        </p:txBody>
      </p:sp>
      <p:sp>
        <p:nvSpPr>
          <p:cNvPr id="3076" name="Номер слайда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95894BF0-35B9-49F2-A23C-CE91FEB0F4C8}" type="slidenum">
              <a:rPr lang="ru-RU" altLang="ru-RU" sz="1200" smtClean="0">
                <a:solidFill>
                  <a:srgbClr val="898989"/>
                </a:solidFill>
              </a:rPr>
              <a:pPr/>
              <a:t>2</a:t>
            </a:fld>
            <a:endParaRPr lang="ru-RU" altLang="ru-RU" sz="1200" smtClean="0">
              <a:solidFill>
                <a:srgbClr val="898989"/>
              </a:solidFill>
            </a:endParaRPr>
          </a:p>
        </p:txBody>
      </p:sp>
      <p:pic>
        <p:nvPicPr>
          <p:cNvPr id="3077" name="Picture 3" descr="C:\Users\Илья\Desktop\Герб цветной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475" y="460375"/>
            <a:ext cx="733425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EE0F94E0-9A02-83D5-F50E-34F88385CF61}"/>
              </a:ext>
            </a:extLst>
          </p:cNvPr>
          <p:cNvSpPr txBox="1"/>
          <p:nvPr/>
        </p:nvSpPr>
        <p:spPr>
          <a:xfrm>
            <a:off x="6753200" y="1556791"/>
            <a:ext cx="2725870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Госкомитетом Обороны СССР принято Решение №9209 об организации Районного Управления «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Кенигсбергэнерго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объединяющего все электростанции и электрические сети в городах и поселках Восточной Пруссии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9EF7~1\AppData\Local\Temp\7zO4B892779\26 июня- постановление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604" y="1339178"/>
            <a:ext cx="4968552" cy="5294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312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Илья\Desktop\ростехнадзорВерхний колонтитул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713"/>
            <a:ext cx="9906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Заголовок 1"/>
          <p:cNvSpPr>
            <a:spLocks noGrp="1"/>
          </p:cNvSpPr>
          <p:nvPr>
            <p:ph type="ctrTitle"/>
          </p:nvPr>
        </p:nvSpPr>
        <p:spPr>
          <a:xfrm>
            <a:off x="428625" y="368300"/>
            <a:ext cx="7944755" cy="960438"/>
          </a:xfrm>
        </p:spPr>
        <p:txBody>
          <a:bodyPr>
            <a:normAutofit/>
          </a:bodyPr>
          <a:lstStyle/>
          <a:p>
            <a:r>
              <a:rPr lang="ru-RU" sz="1900" cap="all" dirty="0">
                <a:solidFill>
                  <a:schemeClr val="bg1"/>
                </a:solidFill>
                <a:latin typeface="Lato"/>
                <a:cs typeface="Tahoma" pitchFamily="34" charset="0"/>
              </a:rPr>
              <a:t>СТАНОВЛЕНИЕ энергетики Калининградской области</a:t>
            </a:r>
            <a:endParaRPr lang="ru-RU" altLang="ru-RU" sz="1900" dirty="0"/>
          </a:p>
        </p:txBody>
      </p:sp>
      <p:sp>
        <p:nvSpPr>
          <p:cNvPr id="3076" name="Номер слайда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95894BF0-35B9-49F2-A23C-CE91FEB0F4C8}" type="slidenum">
              <a:rPr lang="ru-RU" altLang="ru-RU" sz="1200" smtClean="0">
                <a:solidFill>
                  <a:srgbClr val="898989"/>
                </a:solidFill>
              </a:rPr>
              <a:pPr/>
              <a:t>3</a:t>
            </a:fld>
            <a:endParaRPr lang="ru-RU" altLang="ru-RU" sz="1200" smtClean="0">
              <a:solidFill>
                <a:srgbClr val="898989"/>
              </a:solidFill>
            </a:endParaRPr>
          </a:p>
        </p:txBody>
      </p:sp>
      <p:pic>
        <p:nvPicPr>
          <p:cNvPr id="3077" name="Picture 3" descr="C:\Users\Илья\Desktop\Герб цветной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475" y="460375"/>
            <a:ext cx="733425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C:\Users\9EF7~1\AppData\Local\Temp\7zOCD9F9072\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60" y="1550968"/>
            <a:ext cx="4935458" cy="3740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9EF7~1\AppData\Local\Temp\7zOCBBEA082\1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7016" y="1550968"/>
            <a:ext cx="4752528" cy="3713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60612" y="5715539"/>
            <a:ext cx="709278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Электростанция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Коссе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(ГРЭС-1), 1945 год </a:t>
            </a:r>
          </a:p>
        </p:txBody>
      </p:sp>
    </p:spTree>
    <p:extLst>
      <p:ext uri="{BB962C8B-B14F-4D97-AF65-F5344CB8AC3E}">
        <p14:creationId xmlns:p14="http://schemas.microsoft.com/office/powerpoint/2010/main" val="3938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Илья\Desktop\ростехнадзорВерхний колонтитул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713"/>
            <a:ext cx="9906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Заголовок 1"/>
          <p:cNvSpPr>
            <a:spLocks noGrp="1"/>
          </p:cNvSpPr>
          <p:nvPr>
            <p:ph type="ctrTitle"/>
          </p:nvPr>
        </p:nvSpPr>
        <p:spPr>
          <a:xfrm>
            <a:off x="428625" y="368300"/>
            <a:ext cx="7566025" cy="960438"/>
          </a:xfrm>
        </p:spPr>
        <p:txBody>
          <a:bodyPr>
            <a:normAutofit/>
          </a:bodyPr>
          <a:lstStyle/>
          <a:p>
            <a:pPr algn="l"/>
            <a:r>
              <a:rPr lang="ru-RU" sz="1900" cap="all" dirty="0">
                <a:solidFill>
                  <a:schemeClr val="bg1"/>
                </a:solidFill>
                <a:latin typeface="Lato"/>
                <a:cs typeface="Tahoma" pitchFamily="34" charset="0"/>
              </a:rPr>
              <a:t>СТАНОВЛЕНИЕ энергетики Калининградской области</a:t>
            </a:r>
            <a:endParaRPr lang="ru-RU" altLang="ru-RU" sz="1900" cap="all" dirty="0">
              <a:solidFill>
                <a:schemeClr val="bg1"/>
              </a:solidFill>
              <a:latin typeface="Lato"/>
              <a:cs typeface="Tahoma" pitchFamily="34" charset="0"/>
            </a:endParaRPr>
          </a:p>
        </p:txBody>
      </p:sp>
      <p:sp>
        <p:nvSpPr>
          <p:cNvPr id="3076" name="Номер слайда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95894BF0-35B9-49F2-A23C-CE91FEB0F4C8}" type="slidenum">
              <a:rPr lang="ru-RU" altLang="ru-RU" sz="1200" smtClean="0">
                <a:solidFill>
                  <a:srgbClr val="898989"/>
                </a:solidFill>
              </a:rPr>
              <a:pPr/>
              <a:t>4</a:t>
            </a:fld>
            <a:endParaRPr lang="ru-RU" altLang="ru-RU" sz="1200" smtClean="0">
              <a:solidFill>
                <a:srgbClr val="898989"/>
              </a:solidFill>
            </a:endParaRPr>
          </a:p>
        </p:txBody>
      </p:sp>
      <p:pic>
        <p:nvPicPr>
          <p:cNvPr id="3077" name="Picture 3" descr="C:\Users\Илья\Desktop\Герб цветной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475" y="460375"/>
            <a:ext cx="733425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16" y="1952836"/>
            <a:ext cx="8576871" cy="4018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9" descr="-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524664" y="5991280"/>
            <a:ext cx="709278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1999 году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введен в эксплуатацию первый гидрогенератор мощностью 1,14 МВт на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Правдинской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ГЭС </a:t>
            </a:r>
          </a:p>
        </p:txBody>
      </p:sp>
    </p:spTree>
    <p:extLst>
      <p:ext uri="{BB962C8B-B14F-4D97-AF65-F5344CB8AC3E}">
        <p14:creationId xmlns:p14="http://schemas.microsoft.com/office/powerpoint/2010/main" val="421391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Илья\Desktop\ростехнадзорВерхний колонтитул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713"/>
            <a:ext cx="9906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Заголовок 1"/>
          <p:cNvSpPr>
            <a:spLocks noGrp="1"/>
          </p:cNvSpPr>
          <p:nvPr>
            <p:ph type="ctrTitle"/>
          </p:nvPr>
        </p:nvSpPr>
        <p:spPr>
          <a:xfrm>
            <a:off x="428625" y="368300"/>
            <a:ext cx="7566025" cy="960438"/>
          </a:xfrm>
        </p:spPr>
        <p:txBody>
          <a:bodyPr>
            <a:normAutofit/>
          </a:bodyPr>
          <a:lstStyle/>
          <a:p>
            <a:pPr algn="l"/>
            <a:r>
              <a:rPr lang="ru-RU" sz="1900" cap="all" dirty="0">
                <a:solidFill>
                  <a:schemeClr val="bg1"/>
                </a:solidFill>
                <a:latin typeface="Lato"/>
                <a:cs typeface="Tahoma" pitchFamily="34" charset="0"/>
              </a:rPr>
              <a:t>СТАНОВЛЕНИЕ энергетики Калининградской области</a:t>
            </a:r>
            <a:endParaRPr lang="ru-RU" altLang="ru-RU" sz="1900" cap="all" dirty="0">
              <a:solidFill>
                <a:schemeClr val="bg1"/>
              </a:solidFill>
              <a:latin typeface="Lato"/>
              <a:cs typeface="Tahoma" pitchFamily="34" charset="0"/>
            </a:endParaRPr>
          </a:p>
        </p:txBody>
      </p:sp>
      <p:sp>
        <p:nvSpPr>
          <p:cNvPr id="3076" name="Номер слайда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95894BF0-35B9-49F2-A23C-CE91FEB0F4C8}" type="slidenum">
              <a:rPr lang="ru-RU" altLang="ru-RU" sz="1200" smtClean="0">
                <a:solidFill>
                  <a:srgbClr val="898989"/>
                </a:solidFill>
              </a:rPr>
              <a:pPr/>
              <a:t>5</a:t>
            </a:fld>
            <a:endParaRPr lang="ru-RU" altLang="ru-RU" sz="1200" smtClean="0">
              <a:solidFill>
                <a:srgbClr val="898989"/>
              </a:solidFill>
            </a:endParaRPr>
          </a:p>
        </p:txBody>
      </p:sp>
      <p:pic>
        <p:nvPicPr>
          <p:cNvPr id="3077" name="Picture 3" descr="C:\Users\Илья\Desktop\Герб цветной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475" y="460375"/>
            <a:ext cx="733425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9" descr="-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C:\Users\9EF7~1\AppData\Local\Temp\7zO4FF25BC3\29-08-2013г.Ветропарк в пос. Куликово.IMGP7466 (13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505" y="1412776"/>
            <a:ext cx="7972682" cy="4637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529815" y="5991280"/>
            <a:ext cx="70927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2001 году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началось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строительство ветроэлектрической станции ВЭС-4,5 МВт, состоящей из 20 ВЭУ мощностью по 225 кВт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42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Илья\Desktop\ростехнадзорВерхний колонтитул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713"/>
            <a:ext cx="9906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Заголовок 1"/>
          <p:cNvSpPr>
            <a:spLocks noGrp="1"/>
          </p:cNvSpPr>
          <p:nvPr>
            <p:ph type="ctrTitle"/>
          </p:nvPr>
        </p:nvSpPr>
        <p:spPr>
          <a:xfrm>
            <a:off x="428625" y="368300"/>
            <a:ext cx="7566025" cy="960438"/>
          </a:xfrm>
        </p:spPr>
        <p:txBody>
          <a:bodyPr>
            <a:normAutofit/>
          </a:bodyPr>
          <a:lstStyle/>
          <a:p>
            <a:pPr algn="l"/>
            <a:r>
              <a:rPr lang="ru-RU" sz="1900" cap="all" dirty="0">
                <a:solidFill>
                  <a:schemeClr val="bg1"/>
                </a:solidFill>
                <a:latin typeface="Lato"/>
                <a:cs typeface="Tahoma" pitchFamily="34" charset="0"/>
              </a:rPr>
              <a:t>СТАНОВЛЕНИЕ энергетики Калининградской области</a:t>
            </a:r>
            <a:endParaRPr lang="ru-RU" altLang="ru-RU" sz="1900" cap="all" dirty="0">
              <a:solidFill>
                <a:schemeClr val="bg1"/>
              </a:solidFill>
              <a:latin typeface="Lato"/>
              <a:cs typeface="Tahoma" pitchFamily="34" charset="0"/>
            </a:endParaRPr>
          </a:p>
        </p:txBody>
      </p:sp>
      <p:sp>
        <p:nvSpPr>
          <p:cNvPr id="3076" name="Номер слайда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95894BF0-35B9-49F2-A23C-CE91FEB0F4C8}" type="slidenum">
              <a:rPr lang="ru-RU" altLang="ru-RU" sz="1200" smtClean="0">
                <a:solidFill>
                  <a:srgbClr val="898989"/>
                </a:solidFill>
              </a:rPr>
              <a:pPr/>
              <a:t>6</a:t>
            </a:fld>
            <a:endParaRPr lang="ru-RU" altLang="ru-RU" sz="1200" smtClean="0">
              <a:solidFill>
                <a:srgbClr val="898989"/>
              </a:solidFill>
            </a:endParaRPr>
          </a:p>
        </p:txBody>
      </p:sp>
      <p:pic>
        <p:nvPicPr>
          <p:cNvPr id="3077" name="Picture 3" descr="C:\Users\Илья\Desktop\Герб цветной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475" y="460375"/>
            <a:ext cx="733425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2" descr="-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 descr="C:\Users\Вестфаль\Documents\Публичные слушания 2026\Забивака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12" y="1562671"/>
            <a:ext cx="3979769" cy="4932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9EF7~1\AppData\Local\Temp\7zO4F93123E\beregovaya-0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960" y="1564351"/>
            <a:ext cx="5079737" cy="338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592960" y="5049180"/>
            <a:ext cx="5241032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подготовки к чемпионату мира по футболу 2018 года, в том числе и на территории Калининградской области,  были построены новые подстанции 110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(старт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работе ПС 110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«Береговая» дал  в 2017 г. В.В. Путин)</a:t>
            </a:r>
          </a:p>
        </p:txBody>
      </p:sp>
    </p:spTree>
    <p:extLst>
      <p:ext uri="{BB962C8B-B14F-4D97-AF65-F5344CB8AC3E}">
        <p14:creationId xmlns:p14="http://schemas.microsoft.com/office/powerpoint/2010/main" val="139389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Илья\Desktop\ростехнадзорВерхний колонтитул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713"/>
            <a:ext cx="9906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Заголовок 1"/>
          <p:cNvSpPr>
            <a:spLocks noGrp="1"/>
          </p:cNvSpPr>
          <p:nvPr>
            <p:ph type="ctrTitle"/>
          </p:nvPr>
        </p:nvSpPr>
        <p:spPr>
          <a:xfrm>
            <a:off x="428625" y="368300"/>
            <a:ext cx="7566025" cy="1116484"/>
          </a:xfrm>
        </p:spPr>
        <p:txBody>
          <a:bodyPr>
            <a:normAutofit/>
          </a:bodyPr>
          <a:lstStyle/>
          <a:p>
            <a:pPr algn="l"/>
            <a:r>
              <a:rPr lang="ru-RU" sz="1900" cap="all" dirty="0">
                <a:solidFill>
                  <a:schemeClr val="bg1"/>
                </a:solidFill>
                <a:latin typeface="Lato"/>
                <a:cs typeface="Tahoma" pitchFamily="34" charset="0"/>
              </a:rPr>
              <a:t>СТАНОВЛЕНИЕ энергетики Калининградской области</a:t>
            </a:r>
            <a:endParaRPr lang="ru-RU" altLang="ru-RU" sz="1900" cap="all" dirty="0">
              <a:solidFill>
                <a:schemeClr val="bg1"/>
              </a:solidFill>
              <a:latin typeface="Lato"/>
              <a:cs typeface="Tahoma" pitchFamily="34" charset="0"/>
            </a:endParaRPr>
          </a:p>
        </p:txBody>
      </p:sp>
      <p:sp>
        <p:nvSpPr>
          <p:cNvPr id="3076" name="Номер слайда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95894BF0-35B9-49F2-A23C-CE91FEB0F4C8}" type="slidenum">
              <a:rPr lang="ru-RU" altLang="ru-RU" sz="1200" smtClean="0">
                <a:solidFill>
                  <a:srgbClr val="898989"/>
                </a:solidFill>
              </a:rPr>
              <a:pPr/>
              <a:t>7</a:t>
            </a:fld>
            <a:endParaRPr lang="ru-RU" altLang="ru-RU" sz="1200" smtClean="0">
              <a:solidFill>
                <a:srgbClr val="898989"/>
              </a:solidFill>
            </a:endParaRPr>
          </a:p>
        </p:txBody>
      </p:sp>
      <p:pic>
        <p:nvPicPr>
          <p:cNvPr id="3077" name="Picture 3" descr="C:\Users\Илья\Desktop\Герб цветной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475" y="460375"/>
            <a:ext cx="733425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2" descr="-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Users\Вестфаль\Documents\Публичные слушания 2026\Якоря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92" y="1505552"/>
            <a:ext cx="8898416" cy="4485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60512" y="5991280"/>
            <a:ext cx="864096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Самые высокие стилизованные опоры высотой 112 метров. Это достижение вошло в книгу «Рекордов России» как «Самая большая стилизованная опора ЛЭП в  России.</a:t>
            </a:r>
          </a:p>
        </p:txBody>
      </p:sp>
    </p:spTree>
    <p:extLst>
      <p:ext uri="{BB962C8B-B14F-4D97-AF65-F5344CB8AC3E}">
        <p14:creationId xmlns:p14="http://schemas.microsoft.com/office/powerpoint/2010/main" val="552476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Илья\Desktop\ростехнадзорВерхний колонтитул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713"/>
            <a:ext cx="9906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Заголовок 1"/>
          <p:cNvSpPr>
            <a:spLocks noGrp="1"/>
          </p:cNvSpPr>
          <p:nvPr>
            <p:ph type="ctrTitle"/>
          </p:nvPr>
        </p:nvSpPr>
        <p:spPr>
          <a:xfrm>
            <a:off x="428625" y="368300"/>
            <a:ext cx="7566025" cy="960438"/>
          </a:xfrm>
        </p:spPr>
        <p:txBody>
          <a:bodyPr>
            <a:normAutofit/>
          </a:bodyPr>
          <a:lstStyle/>
          <a:p>
            <a:pPr algn="l"/>
            <a:r>
              <a:rPr lang="ru-RU" sz="1800" cap="all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СТРОИТЕЛЬСТВО НОВЫХ ЭЛЕТРОСТАНЦИЙ </a:t>
            </a:r>
            <a:r>
              <a:rPr lang="ru-RU" sz="1800" cap="all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И </a:t>
            </a:r>
            <a:r>
              <a:rPr lang="ru-RU" sz="1800" cap="all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ОБЕСПЕЧЕНИЕ ГАЗОВОЙ ГЕНЕРАЦИИ</a:t>
            </a:r>
            <a:endParaRPr lang="ru-RU" altLang="ru-RU" sz="1800" cap="all" dirty="0">
              <a:solidFill>
                <a:schemeClr val="bg1"/>
              </a:solidFill>
              <a:latin typeface="Lato"/>
              <a:ea typeface="Lato"/>
              <a:cs typeface="Lato"/>
            </a:endParaRPr>
          </a:p>
        </p:txBody>
      </p:sp>
      <p:sp>
        <p:nvSpPr>
          <p:cNvPr id="6148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fld id="{B40ECB6F-35AA-45C9-A01F-4AC15DE964F9}" type="slidenum">
              <a:rPr lang="ru-RU" altLang="ru-RU" sz="1200" smtClean="0">
                <a:solidFill>
                  <a:srgbClr val="898989"/>
                </a:solidFill>
              </a:rPr>
              <a:pPr/>
              <a:t>8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pic>
        <p:nvPicPr>
          <p:cNvPr id="6149" name="Picture 3" descr="C:\Users\Илья\Desktop\Герб цветной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475" y="460375"/>
            <a:ext cx="733425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416496" y="1664804"/>
            <a:ext cx="5616624" cy="3348372"/>
            <a:chOff x="336021" y="1200318"/>
            <a:chExt cx="2885017" cy="1633788"/>
          </a:xfrm>
        </p:grpSpPr>
        <p:pic>
          <p:nvPicPr>
            <p:cNvPr id="8" name="Рисунок 7" descr="F:\0. Достижения\1.2. Готовые материалы\2020\1.2. АСРР (ЭЭГМ-2020)\Картинки\1.1. Газоснабжение + станции + сеть 330 кВ.png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21" y="1200318"/>
              <a:ext cx="2885017" cy="16337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Прямоугольник 8"/>
            <p:cNvSpPr/>
            <p:nvPr/>
          </p:nvSpPr>
          <p:spPr bwMode="auto">
            <a:xfrm>
              <a:off x="1623060" y="2459727"/>
              <a:ext cx="1276369" cy="234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269875" indent="-269875" algn="just">
                <a:spcBef>
                  <a:spcPts val="0"/>
                </a:spcBef>
                <a:buClr>
                  <a:srgbClr val="2A4E9E"/>
                </a:buClr>
                <a:buSzPct val="100000"/>
              </a:pPr>
              <a:endParaRPr lang="ru-RU" sz="1200" dirty="0"/>
            </a:p>
          </p:txBody>
        </p:sp>
      </p:grpSp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136" y="5152278"/>
            <a:ext cx="3110984" cy="112103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875" y="4815789"/>
            <a:ext cx="3343265" cy="1457527"/>
          </a:xfrm>
          <a:prstGeom prst="rect">
            <a:avLst/>
          </a:prstGeom>
        </p:spPr>
      </p:pic>
      <p:pic>
        <p:nvPicPr>
          <p:cNvPr id="12" name="Рисунок 11"/>
          <p:cNvPicPr/>
          <p:nvPr/>
        </p:nvPicPr>
        <p:blipFill rotWithShape="1">
          <a:blip r:embed="rId8"/>
          <a:srcRect l="21322" t="31902" r="27661" b="17922"/>
          <a:stretch/>
        </p:blipFill>
        <p:spPr bwMode="auto">
          <a:xfrm>
            <a:off x="6202891" y="3049799"/>
            <a:ext cx="3348371" cy="14700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0321" y="5268755"/>
            <a:ext cx="23846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Транзит газа в настоящее время осуществляется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магистральному газопроводу «Минск – Вильнюс – Каунас – Калининград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92769" y="1664804"/>
            <a:ext cx="343564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ПОСТРОЕНЫ </a:t>
            </a:r>
          </a:p>
          <a:p>
            <a:pPr lvl="0"/>
            <a:r>
              <a:rPr lang="ru-RU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новых теплоэлектростанции,</a:t>
            </a:r>
          </a:p>
          <a:p>
            <a:pPr lvl="0"/>
            <a:r>
              <a:rPr lang="ru-RU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инфраструктура для альтернативного способа</a:t>
            </a:r>
            <a:r>
              <a:rPr lang="ru-RU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газоснабжения:</a:t>
            </a:r>
          </a:p>
          <a:p>
            <a:pPr lvl="0"/>
            <a:endParaRPr lang="ru-RU" sz="12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судно </a:t>
            </a: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«Маршал Василевский</a:t>
            </a:r>
            <a:r>
              <a:rPr lang="ru-RU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83071" y="4524013"/>
            <a:ext cx="373050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200" dirty="0">
                <a:solidFill>
                  <a:prstClr val="black"/>
                </a:solidFill>
              </a:rPr>
              <a:t>и </a:t>
            </a:r>
            <a:r>
              <a:rPr lang="ru-RU" sz="1200" b="1" dirty="0">
                <a:solidFill>
                  <a:prstClr val="black"/>
                </a:solidFill>
              </a:rPr>
              <a:t>подземное хранилище газа </a:t>
            </a:r>
            <a:r>
              <a:rPr lang="ru-RU" sz="1200" dirty="0" smtClean="0">
                <a:solidFill>
                  <a:prstClr val="black"/>
                </a:solidFill>
              </a:rPr>
              <a:t>- Калининградское ПХГ </a:t>
            </a:r>
            <a:endParaRPr lang="ru-RU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378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Илья\Desktop\ростехнадзорВерхний колонтитул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713"/>
            <a:ext cx="9906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Заголовок 1"/>
          <p:cNvSpPr>
            <a:spLocks noGrp="1"/>
          </p:cNvSpPr>
          <p:nvPr>
            <p:ph type="ctrTitle"/>
          </p:nvPr>
        </p:nvSpPr>
        <p:spPr>
          <a:xfrm>
            <a:off x="428625" y="368300"/>
            <a:ext cx="7566025" cy="960438"/>
          </a:xfrm>
        </p:spPr>
        <p:txBody>
          <a:bodyPr/>
          <a:lstStyle/>
          <a:p>
            <a:pPr algn="l"/>
            <a:r>
              <a:rPr lang="ru-RU" sz="1900" cap="all" dirty="0" err="1" smtClean="0">
                <a:solidFill>
                  <a:schemeClr val="bg1"/>
                </a:solidFill>
                <a:latin typeface="Lato"/>
                <a:cs typeface="Tahoma" pitchFamily="34" charset="0"/>
              </a:rPr>
              <a:t>ВыХОД</a:t>
            </a:r>
            <a:r>
              <a:rPr lang="ru-RU" sz="1900" cap="all" dirty="0" smtClean="0">
                <a:solidFill>
                  <a:schemeClr val="bg1"/>
                </a:solidFill>
                <a:latin typeface="Lato"/>
                <a:cs typeface="Tahoma" pitchFamily="34" charset="0"/>
              </a:rPr>
              <a:t> СТРАН БАЛТИИ ИЗ </a:t>
            </a:r>
            <a:r>
              <a:rPr lang="ru-RU" sz="1900" cap="all" dirty="0" err="1" smtClean="0">
                <a:solidFill>
                  <a:schemeClr val="bg1"/>
                </a:solidFill>
                <a:latin typeface="Lato"/>
                <a:cs typeface="Tahoma" pitchFamily="34" charset="0"/>
              </a:rPr>
              <a:t>энергокольцА</a:t>
            </a:r>
            <a:r>
              <a:rPr lang="ru-RU" sz="1900" cap="all" dirty="0" smtClean="0">
                <a:solidFill>
                  <a:schemeClr val="bg1"/>
                </a:solidFill>
                <a:latin typeface="Lato"/>
                <a:cs typeface="Tahoma" pitchFamily="34" charset="0"/>
              </a:rPr>
              <a:t> </a:t>
            </a:r>
            <a:r>
              <a:rPr lang="ru-RU" sz="1900" cap="all" dirty="0" err="1" smtClean="0">
                <a:solidFill>
                  <a:schemeClr val="bg1"/>
                </a:solidFill>
                <a:latin typeface="Lato"/>
                <a:cs typeface="Tahoma" pitchFamily="34" charset="0"/>
              </a:rPr>
              <a:t>брэлл</a:t>
            </a:r>
            <a:endParaRPr lang="ru-RU" altLang="ru-RU" sz="1900" cap="all" dirty="0">
              <a:solidFill>
                <a:schemeClr val="bg1"/>
              </a:solidFill>
              <a:latin typeface="Lato"/>
              <a:cs typeface="Tahoma" pitchFamily="34" charset="0"/>
            </a:endParaRPr>
          </a:p>
        </p:txBody>
      </p:sp>
      <p:sp>
        <p:nvSpPr>
          <p:cNvPr id="3076" name="Номер слайда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95894BF0-35B9-49F2-A23C-CE91FEB0F4C8}" type="slidenum">
              <a:rPr lang="ru-RU" altLang="ru-RU" sz="1200" smtClean="0">
                <a:solidFill>
                  <a:srgbClr val="898989"/>
                </a:solidFill>
              </a:rPr>
              <a:pPr/>
              <a:t>9</a:t>
            </a:fld>
            <a:endParaRPr lang="ru-RU" altLang="ru-RU" sz="1200" smtClean="0">
              <a:solidFill>
                <a:srgbClr val="898989"/>
              </a:solidFill>
            </a:endParaRPr>
          </a:p>
        </p:txBody>
      </p:sp>
      <p:pic>
        <p:nvPicPr>
          <p:cNvPr id="3077" name="Picture 3" descr="C:\Users\Илья\Desktop\Герб цветной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475" y="460375"/>
            <a:ext cx="733425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Рисунок 24" descr="\\Server006\общая\01 Аналитики\Отчет к ежемес совещ и коллегии\2025\12 месяцев 2025\картинки\выход из брел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604" y="1550184"/>
            <a:ext cx="6984776" cy="2445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Рисунок 25" descr="\\Server006\общая\01 Аналитики\Отчет к ежемес совещ и коллегии\2025\12 месяцев 2025\картинки\G1InlvhX0AAj0c5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28" y="4203790"/>
            <a:ext cx="3924436" cy="2197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Рисунок 26" descr="\\Server006\общая\01 Аналитики\Отчет к ежемес совещ и коллегии\2025\12 месяцев 2025\картинки\36529232_0_174_2280_1457_2072x0_60_0_0_b3d318136eff84ea060ffe548c1cac7a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5089" y="4198125"/>
            <a:ext cx="4214922" cy="219764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AutoShape 2" descr="-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784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11650</TotalTime>
  <Words>548</Words>
  <Application>Microsoft Office PowerPoint</Application>
  <PresentationFormat>Лист A4 (210x297 мм)</PresentationFormat>
  <Paragraphs>79</Paragraphs>
  <Slides>14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Arial</vt:lpstr>
      <vt:lpstr>Lato</vt:lpstr>
      <vt:lpstr>Lato Black</vt:lpstr>
      <vt:lpstr>Calibri</vt:lpstr>
      <vt:lpstr>Tahoma</vt:lpstr>
      <vt:lpstr>Lato Light</vt:lpstr>
      <vt:lpstr>Times New Roman</vt:lpstr>
      <vt:lpstr>a_PlakatTitul</vt:lpstr>
      <vt:lpstr>Тема Office</vt:lpstr>
      <vt:lpstr> «Контрольная (надзорная) деятельность  в области безопасности энергоустановок на территории Калининградской области,  история и становление энергетики Калининградской области за 80 лет» </vt:lpstr>
      <vt:lpstr>СТАНОВЛЕНИЕ энергетики Калининградской области</vt:lpstr>
      <vt:lpstr>СТАНОВЛЕНИЕ энергетики Калининградской области</vt:lpstr>
      <vt:lpstr>СТАНОВЛЕНИЕ энергетики Калининградской области</vt:lpstr>
      <vt:lpstr>СТАНОВЛЕНИЕ энергетики Калининградской области</vt:lpstr>
      <vt:lpstr>СТАНОВЛЕНИЕ энергетики Калининградской области</vt:lpstr>
      <vt:lpstr>СТАНОВЛЕНИЕ энергетики Калининградской области</vt:lpstr>
      <vt:lpstr>СТРОИТЕЛЬСТВО НОВЫХ ЭЛЕТРОСТАНЦИЙ И ОБЕСПЕЧЕНИЕ ГАЗОВОЙ ГЕНЕРАЦИИ</vt:lpstr>
      <vt:lpstr>ВыХОД СТРАН БАЛТИИ ИЗ энергокольцА брэлл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КОЛИЧЕСТВО ОПАСТНЫХ ПРОИЗВОДСТВЕННЫХ ОБЪЕКТОВ</dc:title>
  <dc:creator>Илья</dc:creator>
  <cp:lastModifiedBy>Вестфаль О.В.</cp:lastModifiedBy>
  <cp:revision>876</cp:revision>
  <cp:lastPrinted>2025-12-12T13:03:33Z</cp:lastPrinted>
  <dcterms:created xsi:type="dcterms:W3CDTF">2018-02-26T10:08:29Z</dcterms:created>
  <dcterms:modified xsi:type="dcterms:W3CDTF">2026-09-04T08:50:34Z</dcterms:modified>
</cp:coreProperties>
</file>